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Happy Monkey" panose="020B0604020202020204" charset="0"/>
      <p:regular r:id="rId13"/>
    </p:embeddedFont>
    <p:embeddedFont>
      <p:font typeface="Righteous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14b0072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14b0072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14b0072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014b0072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14b0072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14b0072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14b0072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14b0072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14b0072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14b0072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14b007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14b007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14b0072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14b0072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14b0072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14b0072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14b0072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14b0072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lBEEuYIWw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_VA7mWWn5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TI3P9zx-o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The Basics of </a:t>
            </a:r>
            <a:endParaRPr sz="6000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Hinduism, Jainism &amp;</a:t>
            </a:r>
            <a:endParaRPr sz="6000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Buddhism</a:t>
            </a:r>
            <a:endParaRPr sz="6000">
              <a:solidFill>
                <a:srgbClr val="000000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Buddhism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CC0000"/>
                </a:solidFill>
              </a:rPr>
              <a:t>The Middle Way </a:t>
            </a:r>
            <a:r>
              <a:rPr lang="en"/>
              <a:t>- In the simplest form, the Middle Way </a:t>
            </a:r>
            <a:r>
              <a:rPr lang="en">
                <a:solidFill>
                  <a:srgbClr val="CC0000"/>
                </a:solidFill>
              </a:rPr>
              <a:t>advises people to live in moderation, avoiding the extremes of either comfort or discomfort</a:t>
            </a:r>
            <a:r>
              <a:rPr lang="en"/>
              <a:t> in the search for nirvana.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“There are two extremes… which he who has given up the world ought to avoid. What are these two extremes? A life given to pleasures, devoted to pleasures and lusts: this is degrading, sensual, vulgar, not honorable and profitless; and a life given to mortifications: this is painful, not honorable and profitless.”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~The Buddha, Sermon at Benares, c. 528 BC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625" y="1211938"/>
            <a:ext cx="4323900" cy="27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Hinduism</a:t>
            </a:r>
            <a:r>
              <a:rPr lang="en"/>
              <a:t>	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Dharma</a:t>
            </a:r>
            <a:r>
              <a:rPr lang="en"/>
              <a:t> - </a:t>
            </a:r>
            <a:r>
              <a:rPr lang="en">
                <a:solidFill>
                  <a:srgbClr val="CC0000"/>
                </a:solidFill>
              </a:rPr>
              <a:t>A person’s spiritual duties and obligations, which he or she must follow to achieve liberation.</a:t>
            </a:r>
            <a:endParaRPr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0225" y="2228913"/>
            <a:ext cx="554355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Hinduism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Karma</a:t>
            </a:r>
            <a:r>
              <a:rPr lang="en"/>
              <a:t> - </a:t>
            </a:r>
            <a:r>
              <a:rPr lang="en">
                <a:solidFill>
                  <a:srgbClr val="CC0000"/>
                </a:solidFill>
              </a:rPr>
              <a:t>The sum effect of a person’s actions, both good and bad, which helps shape future experiences. 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825" y="2092525"/>
            <a:ext cx="196215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0125" y="1958354"/>
            <a:ext cx="2872400" cy="259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Hinduism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Samsara</a:t>
            </a:r>
            <a:r>
              <a:rPr lang="en"/>
              <a:t> - </a:t>
            </a:r>
            <a:r>
              <a:rPr lang="en">
                <a:solidFill>
                  <a:srgbClr val="CC0000"/>
                </a:solidFill>
              </a:rPr>
              <a:t>Reincarnation; the cycle of birth, death, and rebirth a person follows before achieving liberation.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701" y="1975700"/>
            <a:ext cx="1922425" cy="29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4625" y="2049238"/>
            <a:ext cx="2537950" cy="283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Hinduism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Moksha</a:t>
            </a:r>
            <a:r>
              <a:rPr lang="en"/>
              <a:t> - </a:t>
            </a:r>
            <a:r>
              <a:rPr lang="en">
                <a:solidFill>
                  <a:srgbClr val="CC0000"/>
                </a:solidFill>
              </a:rPr>
              <a:t>Liberation; release from the cycle of reincarnation, and joining with the supreme being. 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700" y="2162400"/>
            <a:ext cx="19812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0050" y="1957425"/>
            <a:ext cx="3883250" cy="25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145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Jainism</a:t>
            </a:r>
            <a:endParaRPr dirty="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6679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Basic Beliefs: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CC0000"/>
              </a:buClr>
              <a:buSzPts val="1800"/>
              <a:buChar char="●"/>
            </a:pPr>
            <a:r>
              <a:rPr lang="en">
                <a:solidFill>
                  <a:srgbClr val="CC0000"/>
                </a:solidFill>
              </a:rPr>
              <a:t>non-ritual Hinduism (no Dharma to follow)</a:t>
            </a:r>
            <a:endParaRPr>
              <a:solidFill>
                <a:srgbClr val="CC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●"/>
            </a:pPr>
            <a:r>
              <a:rPr lang="en">
                <a:solidFill>
                  <a:srgbClr val="CC0000"/>
                </a:solidFill>
              </a:rPr>
              <a:t>Ahimsa - non-violence to all creatures of earth</a:t>
            </a:r>
            <a:endParaRPr>
              <a:solidFill>
                <a:srgbClr val="CC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Vegetarian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●"/>
            </a:pPr>
            <a:r>
              <a:rPr lang="en">
                <a:solidFill>
                  <a:srgbClr val="CC0000"/>
                </a:solidFill>
              </a:rPr>
              <a:t>Promise to always tell the truth and avoid stealing</a:t>
            </a:r>
            <a:endParaRPr>
              <a:solidFill>
                <a:srgbClr val="CC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Strive to eliminate: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greed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anger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prejudice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gossip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Strive to achieve Moksha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earthly possessions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●"/>
            </a:pPr>
            <a:r>
              <a:rPr lang="en">
                <a:solidFill>
                  <a:srgbClr val="CC0000"/>
                </a:solidFill>
              </a:rPr>
              <a:t>live outside</a:t>
            </a:r>
            <a:endParaRPr>
              <a:solidFill>
                <a:srgbClr val="CC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●"/>
            </a:pPr>
            <a:r>
              <a:rPr lang="en">
                <a:solidFill>
                  <a:srgbClr val="CC0000"/>
                </a:solidFill>
              </a:rPr>
              <a:t>Sweep as they walk to avoid killing insects on the ground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2825" y="667938"/>
            <a:ext cx="268605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2973" y="2795375"/>
            <a:ext cx="1859224" cy="187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Buddhism</a:t>
            </a:r>
            <a:endParaRPr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Four Noble Truths -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Suffering is a part of human life. No one can escape from suffering while alive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Suffering comes from people’s desires for pleasure and material goods.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overcoming these desires during life eventually brings suffering to an end.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Desires can be overcome by following the eightfold path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050" y="2620875"/>
            <a:ext cx="3121250" cy="23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4855825" y="2842150"/>
            <a:ext cx="37512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Righteous"/>
              <a:buChar char="●"/>
            </a:pPr>
            <a:r>
              <a:rPr lang="en">
                <a:solidFill>
                  <a:srgbClr val="CC0000"/>
                </a:solidFill>
                <a:latin typeface="Righteous"/>
                <a:ea typeface="Righteous"/>
                <a:cs typeface="Righteous"/>
                <a:sym typeface="Righteous"/>
              </a:rPr>
              <a:t>There is suffering </a:t>
            </a:r>
            <a:endParaRPr>
              <a:solidFill>
                <a:srgbClr val="CC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Righteous"/>
              <a:buChar char="●"/>
            </a:pPr>
            <a:r>
              <a:rPr lang="en">
                <a:solidFill>
                  <a:srgbClr val="CC0000"/>
                </a:solidFill>
                <a:latin typeface="Righteous"/>
                <a:ea typeface="Righteous"/>
                <a:cs typeface="Righteous"/>
                <a:sym typeface="Righteous"/>
              </a:rPr>
              <a:t>Suffering comes from somewhere</a:t>
            </a:r>
            <a:endParaRPr>
              <a:solidFill>
                <a:srgbClr val="CC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Righteous"/>
              <a:buChar char="●"/>
            </a:pPr>
            <a:r>
              <a:rPr lang="en">
                <a:solidFill>
                  <a:srgbClr val="CC0000"/>
                </a:solidFill>
                <a:latin typeface="Righteous"/>
                <a:ea typeface="Righteous"/>
                <a:cs typeface="Righteous"/>
                <a:sym typeface="Righteous"/>
              </a:rPr>
              <a:t>Suffering can come to an end</a:t>
            </a:r>
            <a:endParaRPr>
              <a:solidFill>
                <a:srgbClr val="CC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Righteous"/>
              <a:buChar char="●"/>
            </a:pPr>
            <a:r>
              <a:rPr lang="en">
                <a:solidFill>
                  <a:srgbClr val="CC0000"/>
                </a:solidFill>
                <a:latin typeface="Righteous"/>
                <a:ea typeface="Righteous"/>
                <a:cs typeface="Righteous"/>
                <a:sym typeface="Righteous"/>
              </a:rPr>
              <a:t>There is a way out of suffering</a:t>
            </a:r>
            <a:endParaRPr>
              <a:solidFill>
                <a:srgbClr val="CC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Buddhism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Eightfold Path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CC0000"/>
                </a:solidFill>
              </a:rPr>
              <a:t>Right view</a:t>
            </a:r>
            <a:r>
              <a:rPr lang="en"/>
              <a:t>, or accepting the reality of the Four Noble Truths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CC0000"/>
                </a:solidFill>
              </a:rPr>
              <a:t>Right attitude</a:t>
            </a:r>
            <a:r>
              <a:rPr lang="en"/>
              <a:t>, or striving for moderation in all things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CC0000"/>
                </a:solidFill>
              </a:rPr>
              <a:t>Right speech</a:t>
            </a:r>
            <a:r>
              <a:rPr lang="en"/>
              <a:t>, or avoiding lies, boasts and hurtful words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CC0000"/>
                </a:solidFill>
              </a:rPr>
              <a:t>Right livelihood</a:t>
            </a:r>
            <a:r>
              <a:rPr lang="en"/>
              <a:t>, or avoiding jobs that could bring harm to others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CC0000"/>
                </a:solidFill>
              </a:rPr>
              <a:t>Right effort</a:t>
            </a:r>
            <a:r>
              <a:rPr lang="en"/>
              <a:t>, or constantly trying to improve oneself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CC0000"/>
                </a:solidFill>
              </a:rPr>
              <a:t>Right mindfulness</a:t>
            </a:r>
            <a:r>
              <a:rPr lang="en"/>
              <a:t>, or remaining aware of the world around one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CC0000"/>
                </a:solidFill>
              </a:rPr>
              <a:t>Right concentration</a:t>
            </a:r>
            <a:r>
              <a:rPr lang="en"/>
              <a:t>, or ignoring temptation and discomfort while meditating 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000" y="927163"/>
            <a:ext cx="5961999" cy="35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Buddhism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CC0000"/>
                </a:solidFill>
              </a:rPr>
              <a:t>Nirvana</a:t>
            </a:r>
            <a:r>
              <a:rPr lang="en"/>
              <a:t> - A state of perfect peace in which the soul would be </a:t>
            </a:r>
            <a:r>
              <a:rPr lang="en">
                <a:solidFill>
                  <a:srgbClr val="CC0000"/>
                </a:solidFill>
              </a:rPr>
              <a:t>free from suffering forever.</a:t>
            </a:r>
            <a:r>
              <a:rPr lang="en"/>
              <a:t> Those who do not attain nirvana will be reborn to live through the cycle of suffering again. 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On-screen Show (16:9)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Righteous</vt:lpstr>
      <vt:lpstr>Arial</vt:lpstr>
      <vt:lpstr>Happy Monkey</vt:lpstr>
      <vt:lpstr>Simple Light</vt:lpstr>
      <vt:lpstr>The Basics of  Hinduism, Jainism &amp; Buddhism</vt:lpstr>
      <vt:lpstr>Hinduism </vt:lpstr>
      <vt:lpstr>Hinduism</vt:lpstr>
      <vt:lpstr>Hinduism</vt:lpstr>
      <vt:lpstr>Hinduism</vt:lpstr>
      <vt:lpstr>Jainism</vt:lpstr>
      <vt:lpstr>Buddhism</vt:lpstr>
      <vt:lpstr>Buddhism</vt:lpstr>
      <vt:lpstr>Buddhism</vt:lpstr>
      <vt:lpstr>Buddhism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 of  Hinduism, Jainism &amp; Buddhism</dc:title>
  <dc:creator>Benjamin Clary</dc:creator>
  <cp:lastModifiedBy>Benjamin Clary</cp:lastModifiedBy>
  <cp:revision>1</cp:revision>
  <dcterms:modified xsi:type="dcterms:W3CDTF">2020-02-14T14:06:49Z</dcterms:modified>
</cp:coreProperties>
</file>