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63" r:id="rId5"/>
    <p:sldId id="267" r:id="rId6"/>
    <p:sldId id="265" r:id="rId7"/>
    <p:sldId id="264" r:id="rId8"/>
    <p:sldId id="268" r:id="rId9"/>
    <p:sldId id="262" r:id="rId10"/>
    <p:sldId id="269" r:id="rId11"/>
    <p:sldId id="273" r:id="rId12"/>
    <p:sldId id="270" r:id="rId13"/>
    <p:sldId id="261" r:id="rId14"/>
    <p:sldId id="271" r:id="rId15"/>
    <p:sldId id="274" r:id="rId16"/>
    <p:sldId id="260" r:id="rId17"/>
    <p:sldId id="272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BB4F34A9-CDE1-4B46-B65C-85707DDD8091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6A066A8-9F67-314D-B548-EA3FA131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2028793" y="614726"/>
            <a:ext cx="5212184" cy="5472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Geography &amp; Early Civilization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4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</a:t>
            </a:r>
            <a:br>
              <a:rPr lang="en-US" sz="4300" dirty="0" smtClean="0"/>
            </a:br>
            <a:r>
              <a:rPr lang="en-US" sz="2667" dirty="0" smtClean="0"/>
              <a:t>Indo-</a:t>
            </a:r>
            <a:r>
              <a:rPr lang="en-US" sz="2667" dirty="0" err="1" smtClean="0"/>
              <a:t>Gangetic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>Plain 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4"/>
            <a:ext cx="4669292" cy="63327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5921521" y="1665789"/>
            <a:ext cx="2300776" cy="1072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6" y="1702739"/>
            <a:ext cx="3914894" cy="447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990" y="2349590"/>
            <a:ext cx="4438415" cy="3200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1"/>
            <a:ext cx="3008313" cy="205631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Early Civilization</a:t>
            </a:r>
            <a:br>
              <a:rPr lang="en-US" dirty="0" smtClean="0"/>
            </a:br>
            <a:r>
              <a:rPr lang="en-US" dirty="0" smtClean="0"/>
              <a:t>Along the Indus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97" y="527774"/>
            <a:ext cx="4849460" cy="55993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Civilization Emerges on the Indus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800" dirty="0" smtClean="0"/>
              <a:t>Historians have yet to </a:t>
            </a:r>
            <a:r>
              <a:rPr lang="en-US" sz="1800" b="1" u="sng" dirty="0" smtClean="0">
                <a:solidFill>
                  <a:srgbClr val="3366FF"/>
                </a:solidFill>
              </a:rPr>
              <a:t>decipher</a:t>
            </a:r>
            <a:r>
              <a:rPr lang="en-US" sz="1800" dirty="0" smtClean="0"/>
              <a:t> the Indus system of writing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800" dirty="0" smtClean="0"/>
              <a:t>Still unclear when civilization began but evidence shows that people were using </a:t>
            </a:r>
            <a:r>
              <a:rPr lang="en-US" sz="1800" b="1" u="sng" dirty="0" smtClean="0">
                <a:solidFill>
                  <a:srgbClr val="3366FF"/>
                </a:solidFill>
              </a:rPr>
              <a:t>domesticated</a:t>
            </a:r>
            <a:r>
              <a:rPr lang="en-US" sz="1800" dirty="0" smtClean="0"/>
              <a:t> goats and sheep around the year </a:t>
            </a:r>
            <a:r>
              <a:rPr lang="en-US" sz="1800" b="1" u="sng" dirty="0" smtClean="0">
                <a:solidFill>
                  <a:srgbClr val="3366FF"/>
                </a:solidFill>
              </a:rPr>
              <a:t>7000</a:t>
            </a:r>
            <a:r>
              <a:rPr lang="en-US" sz="1800" dirty="0" smtClean="0"/>
              <a:t> B.C.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650" dirty="0" smtClean="0"/>
              <a:t>The Indus Valley civilization is sometimes called the </a:t>
            </a:r>
            <a:r>
              <a:rPr lang="en-US" sz="1650" b="1" u="sng" dirty="0" err="1" smtClean="0">
                <a:solidFill>
                  <a:srgbClr val="3366FF"/>
                </a:solidFill>
              </a:rPr>
              <a:t>Harappan</a:t>
            </a:r>
            <a:r>
              <a:rPr lang="en-US" sz="1650" b="1" u="sng" dirty="0" smtClean="0">
                <a:solidFill>
                  <a:srgbClr val="3366FF"/>
                </a:solidFill>
              </a:rPr>
              <a:t> Civilization</a:t>
            </a:r>
            <a:r>
              <a:rPr lang="en-US" sz="1650" dirty="0" smtClean="0"/>
              <a:t> because of many archeological discoveries made there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3366FF"/>
                </a:solidFill>
              </a:rPr>
              <a:t>City planning</a:t>
            </a:r>
            <a:r>
              <a:rPr lang="en-US" sz="1700" dirty="0" smtClean="0"/>
              <a:t> was one of their most remarkable achievements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They used a </a:t>
            </a:r>
            <a:r>
              <a:rPr lang="en-US" sz="1700" b="1" u="sng" dirty="0" smtClean="0">
                <a:solidFill>
                  <a:srgbClr val="3366FF"/>
                </a:solidFill>
              </a:rPr>
              <a:t>grid system</a:t>
            </a:r>
            <a:r>
              <a:rPr lang="en-US" sz="1700" dirty="0" smtClean="0"/>
              <a:t> unlike Mesopotamia’s maze of winding streets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Engineers used an advanced </a:t>
            </a:r>
            <a:r>
              <a:rPr lang="en-US" sz="1700" b="1" u="sng" dirty="0" smtClean="0">
                <a:solidFill>
                  <a:srgbClr val="3366FF"/>
                </a:solidFill>
              </a:rPr>
              <a:t>plumbing system</a:t>
            </a:r>
            <a:r>
              <a:rPr lang="en-US" sz="1700" dirty="0" smtClean="0"/>
              <a:t> that rivaled 19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century plumbing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This uniformity suggests that the Indus people had a strong </a:t>
            </a:r>
            <a:r>
              <a:rPr lang="en-US" sz="1700" b="1" u="sng" dirty="0" smtClean="0">
                <a:solidFill>
                  <a:srgbClr val="3366FF"/>
                </a:solidFill>
              </a:rPr>
              <a:t>central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Mohenjo-Daro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94" y="635453"/>
            <a:ext cx="4772406" cy="55359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Plumbing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4" y="1750880"/>
            <a:ext cx="6984344" cy="4488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err="1" smtClean="0"/>
              <a:t>Harappan</a:t>
            </a:r>
            <a:r>
              <a:rPr lang="en-US" dirty="0" smtClean="0"/>
              <a:t> Culture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Housing separations suggests divisions in society were </a:t>
            </a:r>
            <a:r>
              <a:rPr lang="en-US" sz="2000" b="1" u="sng" dirty="0" smtClean="0">
                <a:solidFill>
                  <a:srgbClr val="3366FF"/>
                </a:solidFill>
              </a:rPr>
              <a:t>not great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Artifacts of toys and clay pots suggest a relatively </a:t>
            </a:r>
            <a:r>
              <a:rPr lang="en-US" sz="2000" b="1" u="sng" dirty="0" smtClean="0">
                <a:solidFill>
                  <a:srgbClr val="3366FF"/>
                </a:solidFill>
              </a:rPr>
              <a:t>prosperous</a:t>
            </a:r>
            <a:r>
              <a:rPr lang="en-US" sz="2000" dirty="0" smtClean="0"/>
              <a:t> society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Few items of warfare found suggesting that </a:t>
            </a:r>
            <a:r>
              <a:rPr lang="en-US" sz="2000" b="1" u="sng" dirty="0" smtClean="0">
                <a:solidFill>
                  <a:srgbClr val="3366FF"/>
                </a:solidFill>
              </a:rPr>
              <a:t>conflict</a:t>
            </a:r>
            <a:r>
              <a:rPr lang="en-US" sz="2000" dirty="0" smtClean="0"/>
              <a:t> was </a:t>
            </a:r>
            <a:r>
              <a:rPr lang="en-US" sz="2000" b="1" u="sng" dirty="0" smtClean="0">
                <a:solidFill>
                  <a:srgbClr val="3366FF"/>
                </a:solidFill>
              </a:rPr>
              <a:t>limited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Animals</a:t>
            </a:r>
            <a:r>
              <a:rPr lang="en-US" sz="2000" dirty="0" smtClean="0"/>
              <a:t> were very important 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2000" dirty="0" smtClean="0"/>
              <a:t>Role of Religion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dirty="0" smtClean="0"/>
              <a:t>Historians believe that </a:t>
            </a:r>
            <a:r>
              <a:rPr lang="en-US" dirty="0" err="1" smtClean="0"/>
              <a:t>Harappan</a:t>
            </a:r>
            <a:r>
              <a:rPr lang="en-US" dirty="0" smtClean="0"/>
              <a:t> civilization used a </a:t>
            </a:r>
            <a:r>
              <a:rPr lang="en-US" b="1" u="sng" dirty="0" smtClean="0">
                <a:solidFill>
                  <a:srgbClr val="3366FF"/>
                </a:solidFill>
              </a:rPr>
              <a:t>theocracy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dirty="0" smtClean="0"/>
              <a:t>Some artifacts have been linked to modern </a:t>
            </a:r>
            <a:r>
              <a:rPr lang="en-US" b="1" u="sng" dirty="0" smtClean="0">
                <a:solidFill>
                  <a:srgbClr val="3366FF"/>
                </a:solidFill>
              </a:rPr>
              <a:t>Hindu</a:t>
            </a:r>
            <a:r>
              <a:rPr lang="en-US" dirty="0" smtClean="0"/>
              <a:t> culture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89000"/>
            <a:ext cx="8128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696538"/>
            <a:ext cx="8720666" cy="4687329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 smtClean="0"/>
              <a:t>Indus Valley Culture Ends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Evidence found in the 1970s suggests that a shift in tectonic plates may have caused </a:t>
            </a:r>
            <a:r>
              <a:rPr lang="en-US" sz="1700" b="1" u="sng" dirty="0" smtClean="0">
                <a:solidFill>
                  <a:srgbClr val="3366FF"/>
                </a:solidFill>
              </a:rPr>
              <a:t>earthquakes</a:t>
            </a:r>
            <a:r>
              <a:rPr lang="en-US" sz="1700" dirty="0" smtClean="0">
                <a:solidFill>
                  <a:srgbClr val="3366FF"/>
                </a:solidFill>
              </a:rPr>
              <a:t>, </a:t>
            </a:r>
            <a:r>
              <a:rPr lang="en-US" sz="1700" b="1" u="sng" dirty="0" smtClean="0">
                <a:solidFill>
                  <a:srgbClr val="3366FF"/>
                </a:solidFill>
              </a:rPr>
              <a:t>flooding</a:t>
            </a:r>
            <a:r>
              <a:rPr lang="en-US" sz="1700" dirty="0" smtClean="0"/>
              <a:t>, and caused the Indus to change course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700" dirty="0" smtClean="0"/>
              <a:t>Some cities survived the disasters but other cities </a:t>
            </a:r>
            <a:r>
              <a:rPr lang="en-US" sz="1700" b="1" u="sng" dirty="0" smtClean="0">
                <a:solidFill>
                  <a:srgbClr val="3366FF"/>
                </a:solidFill>
              </a:rPr>
              <a:t>food supplies</a:t>
            </a:r>
            <a:r>
              <a:rPr lang="en-US" sz="1700" dirty="0" smtClean="0"/>
              <a:t> were affected</a:t>
            </a:r>
          </a:p>
          <a:p>
            <a:pPr marL="808038" lvl="1" indent="-457200">
              <a:buFont typeface="+mj-lt"/>
              <a:buAutoNum type="alphaLcPeriod"/>
            </a:pPr>
            <a:r>
              <a:rPr lang="en-US" sz="1650" dirty="0" smtClean="0"/>
              <a:t>Later a group of people called the </a:t>
            </a:r>
            <a:r>
              <a:rPr lang="en-US" sz="1650" b="1" u="sng" dirty="0" smtClean="0">
                <a:solidFill>
                  <a:srgbClr val="3366FF"/>
                </a:solidFill>
              </a:rPr>
              <a:t>Aryans</a:t>
            </a:r>
            <a:r>
              <a:rPr lang="en-US" sz="1650" dirty="0" smtClean="0"/>
              <a:t> would sweep into the area and take control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73" y="3516312"/>
            <a:ext cx="4310693" cy="3000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</a:t>
            </a:r>
          </a:p>
          <a:p>
            <a:pPr marL="693738" lvl="1" indent="-342900">
              <a:buFont typeface="+mj-lt"/>
              <a:buAutoNum type="alphaLcPeriod"/>
            </a:pPr>
            <a:r>
              <a:rPr lang="en-US" sz="1550" dirty="0" smtClean="0"/>
              <a:t>Historians know less about the origins and eventual decline of early Indian cultures because the </a:t>
            </a:r>
            <a:r>
              <a:rPr lang="en-US" sz="1550" b="1" u="sng" dirty="0" smtClean="0">
                <a:solidFill>
                  <a:srgbClr val="3366FF"/>
                </a:solidFill>
              </a:rPr>
              <a:t>language</a:t>
            </a:r>
            <a:r>
              <a:rPr lang="en-US" sz="1550" dirty="0" smtClean="0"/>
              <a:t> of the culture has </a:t>
            </a:r>
            <a:r>
              <a:rPr lang="en-US" sz="1550" b="1" u="sng" dirty="0" smtClean="0">
                <a:solidFill>
                  <a:srgbClr val="3366FF"/>
                </a:solidFill>
              </a:rPr>
              <a:t>not</a:t>
            </a:r>
            <a:r>
              <a:rPr lang="en-US" sz="1550" dirty="0" smtClean="0"/>
              <a:t> been </a:t>
            </a:r>
            <a:r>
              <a:rPr lang="en-US" sz="1550" b="1" u="sng" dirty="0" smtClean="0">
                <a:solidFill>
                  <a:srgbClr val="3366FF"/>
                </a:solidFill>
              </a:rPr>
              <a:t>translated</a:t>
            </a:r>
            <a:r>
              <a:rPr lang="en-US" sz="1550" dirty="0" smtClean="0"/>
              <a:t> yet.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992967"/>
            <a:ext cx="50800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4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 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4"/>
            <a:ext cx="4669292" cy="633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862667"/>
            <a:ext cx="8720666" cy="4521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Geography of the Indian Subcontinent</a:t>
            </a:r>
          </a:p>
          <a:p>
            <a:pPr marL="693738" lvl="1" indent="-342900">
              <a:buFont typeface="+mj-lt"/>
              <a:buAutoNum type="alphaLcPeriod"/>
            </a:pPr>
            <a:r>
              <a:rPr lang="en-US" sz="1700" dirty="0" smtClean="0"/>
              <a:t>India, Pakistan, and Bangladesh make up the landmass of the Indian </a:t>
            </a:r>
            <a:r>
              <a:rPr lang="en-US" sz="1700" b="1" u="sng" dirty="0" smtClean="0">
                <a:solidFill>
                  <a:srgbClr val="3366FF"/>
                </a:solidFill>
              </a:rPr>
              <a:t>Subcontinent</a:t>
            </a:r>
          </a:p>
          <a:p>
            <a:pPr marL="693738" lvl="1" indent="-342900">
              <a:buFont typeface="+mj-lt"/>
              <a:buAutoNum type="alphaLcPeriod"/>
            </a:pPr>
            <a:r>
              <a:rPr lang="en-US" sz="1550" dirty="0" smtClean="0"/>
              <a:t>This region is separated from </a:t>
            </a:r>
            <a:r>
              <a:rPr lang="en-US" sz="1550" b="1" u="sng" dirty="0" smtClean="0">
                <a:solidFill>
                  <a:srgbClr val="3366FF"/>
                </a:solidFill>
              </a:rPr>
              <a:t>Asia</a:t>
            </a:r>
            <a:r>
              <a:rPr lang="en-US" sz="1550" dirty="0" smtClean="0"/>
              <a:t> by several </a:t>
            </a:r>
            <a:r>
              <a:rPr lang="en-US" sz="1550" b="1" u="sng" dirty="0" smtClean="0">
                <a:solidFill>
                  <a:srgbClr val="3366FF"/>
                </a:solidFill>
              </a:rPr>
              <a:t>mountain ranges</a:t>
            </a:r>
            <a:r>
              <a:rPr lang="en-US" sz="1550" dirty="0" smtClean="0"/>
              <a:t>, some of the tallest in the world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sz="1800" b="1" u="sng" dirty="0" smtClean="0">
                <a:solidFill>
                  <a:srgbClr val="3366FF"/>
                </a:solidFill>
              </a:rPr>
              <a:t>Hindu Kush, Karakorum</a:t>
            </a:r>
            <a:r>
              <a:rPr lang="en-US" sz="1800" dirty="0" smtClean="0"/>
              <a:t>, &amp; </a:t>
            </a:r>
            <a:r>
              <a:rPr lang="en-US" sz="1800" b="1" u="sng" dirty="0" smtClean="0">
                <a:solidFill>
                  <a:srgbClr val="3366FF"/>
                </a:solidFill>
              </a:rPr>
              <a:t>Himalayas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4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</a:t>
            </a:r>
            <a:br>
              <a:rPr lang="en-US" sz="4300" dirty="0" smtClean="0"/>
            </a:br>
            <a:r>
              <a:rPr lang="en-US" sz="2667" dirty="0" smtClean="0"/>
              <a:t>Mountain</a:t>
            </a:r>
            <a:br>
              <a:rPr lang="en-US" sz="2667" dirty="0" smtClean="0"/>
            </a:br>
            <a:r>
              <a:rPr lang="en-US" sz="2667" dirty="0" smtClean="0"/>
              <a:t>Ranges 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4"/>
            <a:ext cx="4669292" cy="63327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76178" y="1179250"/>
            <a:ext cx="2399913" cy="2556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955104" y="2638881"/>
            <a:ext cx="2399913" cy="2556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32460" y="1307071"/>
            <a:ext cx="2399913" cy="2556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460" y="1862667"/>
            <a:ext cx="9056260" cy="4521200"/>
          </a:xfrm>
        </p:spPr>
        <p:txBody>
          <a:bodyPr>
            <a:normAutofit/>
          </a:bodyPr>
          <a:lstStyle/>
          <a:p>
            <a:pPr marL="808038" lvl="1" indent="-457200">
              <a:buFont typeface="+mj-lt"/>
              <a:buAutoNum type="alphaLcPeriod" startAt="3"/>
            </a:pPr>
            <a:r>
              <a:rPr lang="en-US" sz="2100" b="1" u="sng" dirty="0" smtClean="0">
                <a:solidFill>
                  <a:srgbClr val="3366FF"/>
                </a:solidFill>
              </a:rPr>
              <a:t>Indus</a:t>
            </a:r>
            <a:r>
              <a:rPr lang="en-US" sz="2100" dirty="0" smtClean="0"/>
              <a:t> River 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sz="2100" dirty="0" smtClean="0"/>
              <a:t>Farming is only possible in the areas </a:t>
            </a:r>
            <a:r>
              <a:rPr lang="en-US" sz="2100" b="1" u="sng" dirty="0" smtClean="0">
                <a:solidFill>
                  <a:srgbClr val="3366FF"/>
                </a:solidFill>
              </a:rPr>
              <a:t>directly watered</a:t>
            </a:r>
            <a:r>
              <a:rPr lang="en-US" sz="2100" dirty="0" smtClean="0"/>
              <a:t> by the Indus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sz="2100" dirty="0" smtClean="0"/>
              <a:t>Much of the lower Indus Valley is occupied by the </a:t>
            </a:r>
            <a:r>
              <a:rPr lang="en-US" sz="2100" b="1" u="sng" dirty="0" err="1" smtClean="0">
                <a:solidFill>
                  <a:srgbClr val="3366FF"/>
                </a:solidFill>
              </a:rPr>
              <a:t>Thar</a:t>
            </a:r>
            <a:r>
              <a:rPr lang="en-US" sz="2100" dirty="0" smtClean="0"/>
              <a:t> Desert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90" y="3192403"/>
            <a:ext cx="4255285" cy="319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7213" y="1862667"/>
            <a:ext cx="9048013" cy="4521200"/>
          </a:xfrm>
        </p:spPr>
        <p:txBody>
          <a:bodyPr>
            <a:normAutofit/>
          </a:bodyPr>
          <a:lstStyle/>
          <a:p>
            <a:pPr marL="808038" lvl="1" indent="-457200">
              <a:buFont typeface="+mj-lt"/>
              <a:buAutoNum type="alphaLcPeriod" startAt="4"/>
            </a:pPr>
            <a:r>
              <a:rPr lang="en-US" sz="2000" b="1" u="sng" dirty="0" smtClean="0">
                <a:solidFill>
                  <a:srgbClr val="3366FF"/>
                </a:solidFill>
              </a:rPr>
              <a:t>Ganges</a:t>
            </a:r>
            <a:r>
              <a:rPr lang="en-US" sz="2000" dirty="0" smtClean="0"/>
              <a:t> River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dirty="0" smtClean="0"/>
              <a:t>The Ganges flows from the </a:t>
            </a:r>
            <a:r>
              <a:rPr lang="en-US" b="1" u="sng" dirty="0" smtClean="0">
                <a:solidFill>
                  <a:srgbClr val="3366FF"/>
                </a:solidFill>
              </a:rPr>
              <a:t>Himalayas</a:t>
            </a:r>
            <a:r>
              <a:rPr lang="en-US" dirty="0" smtClean="0"/>
              <a:t> and flows across </a:t>
            </a:r>
            <a:r>
              <a:rPr lang="en-US" b="1" u="sng" dirty="0" smtClean="0">
                <a:solidFill>
                  <a:srgbClr val="3366FF"/>
                </a:solidFill>
              </a:rPr>
              <a:t>northern</a:t>
            </a:r>
            <a:r>
              <a:rPr lang="en-US" dirty="0" smtClean="0"/>
              <a:t> India</a:t>
            </a:r>
          </a:p>
          <a:p>
            <a:pPr marL="979488" lvl="2" indent="-400050">
              <a:buFont typeface="+mj-lt"/>
              <a:buAutoNum type="romanLcPeriod"/>
            </a:pPr>
            <a:r>
              <a:rPr lang="en-US" dirty="0" smtClean="0"/>
              <a:t>It joins the </a:t>
            </a:r>
            <a:r>
              <a:rPr lang="en-US" b="1" u="sng" dirty="0" smtClean="0">
                <a:solidFill>
                  <a:srgbClr val="3366FF"/>
                </a:solidFill>
              </a:rPr>
              <a:t>Brahmaputra</a:t>
            </a:r>
            <a:r>
              <a:rPr lang="en-US" dirty="0" smtClean="0"/>
              <a:t> River as it flows into the Bay of </a:t>
            </a:r>
            <a:r>
              <a:rPr lang="en-US" b="1" u="sng" dirty="0" smtClean="0">
                <a:solidFill>
                  <a:srgbClr val="3366FF"/>
                </a:solidFill>
              </a:rPr>
              <a:t>Bengal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113" y="3189120"/>
            <a:ext cx="4187902" cy="2940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3189120"/>
            <a:ext cx="4266051" cy="2940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1" y="1970914"/>
            <a:ext cx="3463792" cy="1690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smtClean="0"/>
              <a:t>Indian </a:t>
            </a:r>
            <a:br>
              <a:rPr lang="en-US" sz="4300" dirty="0" smtClean="0"/>
            </a:br>
            <a:r>
              <a:rPr lang="en-US" sz="4300" dirty="0" smtClean="0"/>
              <a:t>Sub-Continent</a:t>
            </a:r>
            <a:br>
              <a:rPr lang="en-US" sz="4300" dirty="0" smtClean="0"/>
            </a:br>
            <a:r>
              <a:rPr lang="en-US" sz="2667" dirty="0" smtClean="0"/>
              <a:t>River</a:t>
            </a:r>
            <a:br>
              <a:rPr lang="en-US" sz="2667" dirty="0" smtClean="0"/>
            </a:br>
            <a:r>
              <a:rPr lang="en-US" sz="2667" dirty="0" smtClean="0"/>
              <a:t>Systems 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0" y="255154"/>
            <a:ext cx="4669292" cy="63327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08132" y="1492617"/>
            <a:ext cx="1924284" cy="88237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721471" y="1830697"/>
            <a:ext cx="1690533" cy="7010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44158"/>
            <a:ext cx="8720666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&amp; 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2667"/>
            <a:ext cx="8940800" cy="4521200"/>
          </a:xfrm>
        </p:spPr>
        <p:txBody>
          <a:bodyPr/>
          <a:lstStyle/>
          <a:p>
            <a:pPr marL="808038" lvl="1" indent="-457200">
              <a:buFont typeface="+mj-lt"/>
              <a:buAutoNum type="alphaLcPeriod" startAt="5"/>
            </a:pPr>
            <a:r>
              <a:rPr lang="en-US" sz="1600" dirty="0" smtClean="0"/>
              <a:t>Together these rivers make up a large area called the </a:t>
            </a:r>
            <a:r>
              <a:rPr lang="en-US" sz="1600" b="1" u="sng" dirty="0" smtClean="0">
                <a:solidFill>
                  <a:srgbClr val="3366FF"/>
                </a:solidFill>
              </a:rPr>
              <a:t>Indo-</a:t>
            </a:r>
            <a:r>
              <a:rPr lang="en-US" sz="1600" b="1" u="sng" dirty="0" err="1" smtClean="0">
                <a:solidFill>
                  <a:srgbClr val="3366FF"/>
                </a:solidFill>
              </a:rPr>
              <a:t>Gangetic</a:t>
            </a:r>
            <a:r>
              <a:rPr lang="en-US" sz="1600" b="1" u="sng" dirty="0" smtClean="0">
                <a:solidFill>
                  <a:srgbClr val="3366FF"/>
                </a:solidFill>
              </a:rPr>
              <a:t> Plain</a:t>
            </a:r>
            <a:r>
              <a:rPr lang="en-US" sz="1600" dirty="0" smtClean="0"/>
              <a:t> which was great for agriculture, transportation, and irrigation</a:t>
            </a:r>
          </a:p>
          <a:p>
            <a:pPr marL="808038" lvl="1" indent="-457200">
              <a:buFont typeface="+mj-lt"/>
              <a:buAutoNum type="alphaLcPeriod" startAt="5"/>
            </a:pPr>
            <a:r>
              <a:rPr lang="en-US" sz="2000" dirty="0" smtClean="0"/>
              <a:t>Seasonal winds called </a:t>
            </a:r>
            <a:r>
              <a:rPr lang="en-US" sz="2000" b="1" u="sng" dirty="0" smtClean="0">
                <a:solidFill>
                  <a:srgbClr val="3366FF"/>
                </a:solidFill>
              </a:rPr>
              <a:t>monsoons</a:t>
            </a:r>
            <a:r>
              <a:rPr lang="en-US" sz="2000" dirty="0" smtClean="0"/>
              <a:t> dominate India’s climate</a:t>
            </a:r>
          </a:p>
          <a:p>
            <a:pPr marL="808038" lvl="1" indent="-457200">
              <a:buFont typeface="+mj-lt"/>
              <a:buAutoNum type="alphaLcPeriod" startAt="5"/>
            </a:pPr>
            <a:r>
              <a:rPr lang="en-US" sz="2000" dirty="0" smtClean="0"/>
              <a:t>Environmental challenges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Yearly floods</a:t>
            </a:r>
            <a:r>
              <a:rPr lang="en-US" sz="1900" dirty="0" smtClean="0"/>
              <a:t>- unpredictable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sz="1900" dirty="0" smtClean="0"/>
              <a:t>The rivers sometimes </a:t>
            </a:r>
            <a:r>
              <a:rPr lang="en-US" sz="1900" b="1" u="sng" dirty="0" smtClean="0">
                <a:solidFill>
                  <a:srgbClr val="3366FF"/>
                </a:solidFill>
              </a:rPr>
              <a:t>change course</a:t>
            </a:r>
          </a:p>
          <a:p>
            <a:pPr marL="1093788" lvl="2" indent="-514350">
              <a:buFont typeface="+mj-lt"/>
              <a:buAutoNum type="romanLcPeriod"/>
            </a:pPr>
            <a:r>
              <a:rPr lang="en-US" sz="1900" dirty="0" smtClean="0"/>
              <a:t>Monsoons brought unpredictable cycles of </a:t>
            </a:r>
            <a:r>
              <a:rPr lang="en-US" sz="1900" b="1" u="sng" dirty="0" smtClean="0">
                <a:solidFill>
                  <a:srgbClr val="3366FF"/>
                </a:solidFill>
              </a:rPr>
              <a:t>wet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dry</a:t>
            </a:r>
            <a:r>
              <a:rPr lang="en-US" sz="1900" dirty="0" smtClean="0"/>
              <a:t> seasons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140</TotalTime>
  <Words>434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Capital</vt:lpstr>
      <vt:lpstr>India</vt:lpstr>
      <vt:lpstr>Geography &amp; Early Civilization</vt:lpstr>
      <vt:lpstr>Indian  Sub-Continent </vt:lpstr>
      <vt:lpstr>Geography &amp; Early Civilization</vt:lpstr>
      <vt:lpstr>Indian  Sub-Continent Mountain Ranges </vt:lpstr>
      <vt:lpstr>Geography &amp; Early Civilization</vt:lpstr>
      <vt:lpstr>Geography &amp; Early Civilization</vt:lpstr>
      <vt:lpstr>Indian  Sub-Continent River Systems </vt:lpstr>
      <vt:lpstr>Geography &amp; Early Civilization</vt:lpstr>
      <vt:lpstr>Indian  Sub-Continent Indo-Gangetic Plain </vt:lpstr>
      <vt:lpstr>Monsoons</vt:lpstr>
      <vt:lpstr>Early Civilization Along the Indus</vt:lpstr>
      <vt:lpstr>Geography &amp; Early Civilization</vt:lpstr>
      <vt:lpstr>Grid System</vt:lpstr>
      <vt:lpstr>Plumbing</vt:lpstr>
      <vt:lpstr>Geography &amp; Early Civilization</vt:lpstr>
      <vt:lpstr>Slide 17</vt:lpstr>
      <vt:lpstr>Geography &amp; Early Civilization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Karl Sagan</dc:creator>
  <cp:lastModifiedBy>cgreen4</cp:lastModifiedBy>
  <cp:revision>7</cp:revision>
  <dcterms:created xsi:type="dcterms:W3CDTF">2011-08-14T14:55:17Z</dcterms:created>
  <dcterms:modified xsi:type="dcterms:W3CDTF">2014-06-02T13:38:28Z</dcterms:modified>
</cp:coreProperties>
</file>