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70" r:id="rId10"/>
    <p:sldId id="267" r:id="rId11"/>
    <p:sldId id="266" r:id="rId12"/>
    <p:sldId id="268" r:id="rId13"/>
    <p:sldId id="269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cf82e47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fcf82e47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9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3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31" name="Google Shape;31;p3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l" t="t" r="r" b="b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l" t="t" r="r" b="b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l" t="t" r="r" b="b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l" t="t" r="r" b="b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l" t="t" r="r" b="b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l" t="t" r="r" b="b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l" t="t" r="r" b="b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l" t="t" r="r" b="b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l" t="t" r="r" b="b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l" t="t" r="r" b="b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l" t="t" r="r" b="b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l" t="t" r="r" b="b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l" t="t" r="r" b="b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l" t="t" r="r" b="b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l" t="t" r="r" b="b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l" t="t" r="r" b="b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l" t="t" r="r" b="b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l" t="t" r="r" b="b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l" t="t" r="r" b="b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l" t="t" r="r" b="b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l" t="t" r="r" b="b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l" t="t" r="r" b="b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l" t="t" r="r" b="b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l" t="t" r="r" b="b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l" t="t" r="r" b="b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" name="Google Shape;62;p3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Georgia"/>
              <a:buNone/>
              <a:defRPr/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Georgia"/>
              <a:buNone/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Georgia"/>
              <a:buNone/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Georgia"/>
              <a:buNone/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Georgia"/>
              <a:buNone/>
              <a:defRPr/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Georgia"/>
              <a:buNone/>
              <a:defRPr/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Georgia"/>
              <a:buNone/>
              <a:defRPr/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Georgia"/>
              <a:buNone/>
              <a:defRPr/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Georgia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6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1" name="Google Shape;71;p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l" t="t" r="r" b="b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6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l" t="t" r="r" b="b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l" t="t" r="r" b="b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l" t="t" r="r" b="b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l" t="t" r="r" b="b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l" t="t" r="r" b="b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l" t="t" r="r" b="b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6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l" t="t" r="r" b="b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6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l" t="t" r="r" b="b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l" t="t" r="r" b="b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6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l" t="t" r="r" b="b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6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6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6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l" t="t" r="r" b="b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6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l" t="t" r="r" b="b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l" t="t" r="r" b="b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6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6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l" t="t" r="r" b="b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6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l" t="t" r="r" b="b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l" t="t" r="r" b="b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l" t="t" r="r" b="b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6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l" t="t" r="r" b="b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6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l" t="t" r="r" b="b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l" t="t" r="r" b="b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6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l" t="t" r="r" b="b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l" t="t" r="r" b="b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l" t="t" r="r" b="b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6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l" t="t" r="r" b="b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l" t="t" r="r" b="b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2" name="Google Shape;102;p6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Georgia"/>
              <a:buNone/>
              <a:defRPr/>
            </a:lvl1pPr>
            <a:lvl2pPr marL="914400" lvl="1" indent="-228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158288" cy="5148512"/>
            <a:chOff x="0" y="0"/>
            <a:chExt cx="5769" cy="4324"/>
          </a:xfrm>
        </p:grpSpPr>
        <p:sp>
          <p:nvSpPr>
            <p:cNvPr id="7" name="Google Shape;7;p1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l" t="t" r="r" b="b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" name="Google Shape;9;p1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10" name="Google Shape;10;p1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l" t="t" r="r" b="b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l" t="t" r="r" b="b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l" t="t" r="r" b="b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l" t="t" r="r" b="b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l" t="t" r="r" b="b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l" t="t" r="r" b="b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l" t="t" r="r" b="b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l" t="t" r="r" b="b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l" t="t" r="r" b="b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l" t="t" r="r" b="b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l" t="t" r="r" b="b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l" t="t" r="r" b="b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l" t="t" r="r" b="b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1pPr>
            <a:lvl2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5pPr>
            <a:lvl6pPr marL="2743200" marR="0" lvl="5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6pPr>
            <a:lvl7pPr marL="3200400" marR="0" lvl="6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7pPr>
            <a:lvl8pPr marL="3657600" marR="0" lvl="7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eorgia"/>
              <a:buNone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rdictionary.com/cultural-diffusio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ocja_N5s1I?feature=oembed" TargetMode="Externa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>
            <a:spLocks noGrp="1"/>
          </p:cNvSpPr>
          <p:nvPr>
            <p:ph type="ctrTitle"/>
          </p:nvPr>
        </p:nvSpPr>
        <p:spPr>
          <a:xfrm>
            <a:off x="259575" y="1739625"/>
            <a:ext cx="8742899" cy="1238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Georgia"/>
              <a:buNone/>
            </a:pPr>
            <a:r>
              <a:rPr lang="en" sz="4800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Unit 1: River Valley Civilizations</a:t>
            </a:r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24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Day 1: Map Skills, Dating, and Early Humans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4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Neolithic Revolution</a:t>
            </a:r>
            <a:endParaRPr/>
          </a:p>
        </p:txBody>
      </p:sp>
      <p:sp>
        <p:nvSpPr>
          <p:cNvPr id="183" name="Google Shape;183;p19"/>
          <p:cNvSpPr txBox="1">
            <a:spLocks noGrp="1"/>
          </p:cNvSpPr>
          <p:nvPr>
            <p:ph type="body" idx="1"/>
          </p:nvPr>
        </p:nvSpPr>
        <p:spPr>
          <a:xfrm>
            <a:off x="139025" y="1297775"/>
            <a:ext cx="4288199" cy="3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Also known as the First Agricultural Revolution (8000 BCE)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</a:pPr>
            <a:r>
              <a:rPr lang="en" sz="18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domestication of plants and animals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</a:pPr>
            <a:r>
              <a:rPr lang="en" sz="1800" b="0" i="0" u="sng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FARMING= CROP SURPLUSES, SETTLEMENTS= SPECIALIZATION= CIVILIZATION.</a:t>
            </a:r>
            <a:endParaRPr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Societies that did not develop farming independently or through </a:t>
            </a:r>
            <a:r>
              <a:rPr lang="en" sz="18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cultural diffusion </a:t>
            </a:r>
            <a:r>
              <a:rPr lang="en" sz="18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remained nomadic or vulnerable to conquest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8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endParaRPr dirty="0"/>
          </a:p>
        </p:txBody>
      </p:sp>
      <p:pic>
        <p:nvPicPr>
          <p:cNvPr id="184" name="Google Shape;184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23275" y="1297775"/>
            <a:ext cx="4570075" cy="326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Georgia"/>
                <a:ea typeface="Georgia"/>
                <a:cs typeface="Georgia"/>
                <a:sym typeface="Georgia"/>
              </a:rPr>
              <a:t>Rise of Civilization</a:t>
            </a:r>
            <a:endParaRPr sz="48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7" name="Google Shape;177;p1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6450" lvl="1" indent="-42545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eorgia"/>
              <a:buAutoNum type="alphaLcPeriod"/>
            </a:pPr>
            <a:r>
              <a:rPr lang="en" sz="1800" dirty="0">
                <a:latin typeface="Georgia"/>
                <a:ea typeface="Georgia"/>
                <a:cs typeface="Georgia"/>
                <a:sym typeface="Georgia"/>
              </a:rPr>
              <a:t>How did Agriculture change life for humans?</a:t>
            </a:r>
            <a:endParaRPr sz="1800" dirty="0">
              <a:latin typeface="Georgia"/>
              <a:ea typeface="Georgia"/>
              <a:cs typeface="Georgia"/>
              <a:sym typeface="Georgia"/>
            </a:endParaRPr>
          </a:p>
          <a:p>
            <a:pPr marL="806450" lvl="1" indent="-425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eorgia"/>
              <a:buAutoNum type="alphaLcPeriod"/>
            </a:pPr>
            <a:r>
              <a:rPr lang="en" sz="1800" dirty="0">
                <a:latin typeface="Georgia"/>
                <a:ea typeface="Georgia"/>
                <a:cs typeface="Georgia"/>
                <a:sym typeface="Georgia"/>
              </a:rPr>
              <a:t>Villages Grow into Cities</a:t>
            </a:r>
            <a:endParaRPr sz="1800" dirty="0">
              <a:latin typeface="Georgia"/>
              <a:ea typeface="Georgia"/>
              <a:cs typeface="Georgia"/>
              <a:sym typeface="Georgia"/>
            </a:endParaRPr>
          </a:p>
          <a:p>
            <a:pPr marL="1200150" lvl="2" indent="-476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eorgia"/>
              <a:buAutoNum type="romanLcPeriod"/>
            </a:pPr>
            <a:r>
              <a:rPr lang="en" sz="1800" dirty="0">
                <a:latin typeface="Georgia"/>
                <a:ea typeface="Georgia"/>
                <a:cs typeface="Georgia"/>
                <a:sym typeface="Georgia"/>
              </a:rPr>
              <a:t>What happens as people become better at farming?</a:t>
            </a:r>
            <a:endParaRPr sz="1800" dirty="0">
              <a:latin typeface="Georgia"/>
              <a:ea typeface="Georgia"/>
              <a:cs typeface="Georgia"/>
              <a:sym typeface="Georgia"/>
            </a:endParaRPr>
          </a:p>
          <a:p>
            <a:pPr marL="806450" lvl="1" indent="-425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eorgia"/>
              <a:buAutoNum type="alphaLcPeriod"/>
            </a:pPr>
            <a:r>
              <a:rPr lang="en" sz="1800" dirty="0">
                <a:latin typeface="Georgia"/>
                <a:ea typeface="Georgia"/>
                <a:cs typeface="Georgia"/>
                <a:sym typeface="Georgia"/>
              </a:rPr>
              <a:t>How would 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you </a:t>
            </a:r>
            <a:r>
              <a:rPr lang="en" sz="1800" dirty="0">
                <a:latin typeface="Georgia"/>
                <a:ea typeface="Georgia"/>
                <a:cs typeface="Georgia"/>
                <a:sym typeface="Georgia"/>
              </a:rPr>
              <a:t>finish this thought? </a:t>
            </a:r>
            <a:endParaRPr sz="1800" dirty="0">
              <a:latin typeface="Georgia"/>
              <a:ea typeface="Georgia"/>
              <a:cs typeface="Georgia"/>
              <a:sym typeface="Georgia"/>
            </a:endParaRPr>
          </a:p>
          <a:p>
            <a:pPr marL="1200150" lvl="2" indent="-47625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eorgia"/>
              <a:buAutoNum type="romanLcPeriod"/>
            </a:pPr>
            <a:r>
              <a:rPr lang="en" sz="1800" dirty="0">
                <a:latin typeface="Georgia"/>
                <a:ea typeface="Georgia"/>
                <a:cs typeface="Georgia"/>
                <a:sym typeface="Georgia"/>
              </a:rPr>
              <a:t>-Fact: When your community has a food surplus,.... </a:t>
            </a:r>
            <a:endParaRPr sz="1800" dirty="0">
              <a:latin typeface="Georgia"/>
              <a:ea typeface="Georgia"/>
              <a:cs typeface="Georgia"/>
              <a:sym typeface="Georgia"/>
            </a:endParaRPr>
          </a:p>
          <a:p>
            <a:pPr marL="806450" lvl="1" indent="-425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eorgia"/>
              <a:buAutoNum type="alphaLcPeriod"/>
            </a:pPr>
            <a:r>
              <a:rPr lang="en" sz="1800" dirty="0">
                <a:latin typeface="Georgia"/>
                <a:ea typeface="Georgia"/>
                <a:cs typeface="Georgia"/>
                <a:sym typeface="Georgia"/>
              </a:rPr>
              <a:t>Eventually what will happen to the number of farmers?</a:t>
            </a:r>
            <a:endParaRPr sz="1800" dirty="0">
              <a:latin typeface="Georgia"/>
              <a:ea typeface="Georgia"/>
              <a:cs typeface="Georgia"/>
              <a:sym typeface="Georgia"/>
            </a:endParaRPr>
          </a:p>
          <a:p>
            <a:pPr marL="1200150" lvl="2" indent="-476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eorgia"/>
              <a:buAutoNum type="romanLcPeriod"/>
            </a:pPr>
            <a:r>
              <a:rPr lang="en" sz="1800" dirty="0">
                <a:latin typeface="Georgia"/>
                <a:ea typeface="Georgia"/>
                <a:cs typeface="Georgia"/>
                <a:sym typeface="Georgia"/>
              </a:rPr>
              <a:t>How would this impact people’s roles/jobs in a society?</a:t>
            </a:r>
            <a:endParaRPr sz="18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Agricultural Revolution: Crash Course World History #1">
            <a:hlinkClick r:id="" action="ppaction://media"/>
            <a:extLst>
              <a:ext uri="{FF2B5EF4-FFF2-40B4-BE49-F238E27FC236}">
                <a16:creationId xmlns:a16="http://schemas.microsoft.com/office/drawing/2014/main" id="{372E6EB9-A0CD-4F78-A1C2-DEBCDEEA517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24000" y="1200227"/>
            <a:ext cx="6096000" cy="3429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377B1A1-8313-44A0-90E3-31612DEFB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Crash Course World History: Agricultural Revolution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1"/>
          <p:cNvSpPr txBox="1">
            <a:spLocks noGrp="1"/>
          </p:cNvSpPr>
          <p:nvPr>
            <p:ph type="title"/>
          </p:nvPr>
        </p:nvSpPr>
        <p:spPr>
          <a:xfrm>
            <a:off x="411875" y="0"/>
            <a:ext cx="8229600" cy="7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36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First Civilizations</a:t>
            </a:r>
            <a:endParaRPr/>
          </a:p>
        </p:txBody>
      </p:sp>
      <p:sp>
        <p:nvSpPr>
          <p:cNvPr id="197" name="Google Shape;197;p21"/>
          <p:cNvSpPr txBox="1">
            <a:spLocks noGrp="1"/>
          </p:cNvSpPr>
          <p:nvPr>
            <p:ph type="body" idx="1"/>
          </p:nvPr>
        </p:nvSpPr>
        <p:spPr>
          <a:xfrm>
            <a:off x="267350" y="4292625"/>
            <a:ext cx="87153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What common geographical feature do these civilizations have?</a:t>
            </a:r>
            <a:endParaRPr/>
          </a:p>
        </p:txBody>
      </p:sp>
      <p:pic>
        <p:nvPicPr>
          <p:cNvPr id="198" name="Google Shape;19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7350" y="663525"/>
            <a:ext cx="8419500" cy="36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"/>
          <p:cNvSpPr txBox="1">
            <a:spLocks noGrp="1"/>
          </p:cNvSpPr>
          <p:nvPr>
            <p:ph type="title"/>
          </p:nvPr>
        </p:nvSpPr>
        <p:spPr>
          <a:xfrm>
            <a:off x="504125" y="202578"/>
            <a:ext cx="8229600" cy="10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4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What is History?</a:t>
            </a:r>
            <a:endParaRPr/>
          </a:p>
        </p:txBody>
      </p:sp>
      <p:sp>
        <p:nvSpPr>
          <p:cNvPr id="122" name="Google Shape;122;p10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chronological record of human events emphasizing causes and effect</a:t>
            </a:r>
            <a:r>
              <a:rPr lang="en"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</a:t>
            </a:r>
            <a:endParaRPr sz="3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endParaRPr sz="3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endParaRPr sz="3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300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Perspectives can be </a:t>
            </a:r>
            <a:r>
              <a:rPr lang="en" sz="3000" b="0" i="0" u="sng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biased</a:t>
            </a:r>
            <a:r>
              <a:rPr lang="en" sz="300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30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endParaRPr sz="3000" b="0" i="0" u="none" strike="noStrike" cap="none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36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What kind of tools can a historian use?</a:t>
            </a:r>
            <a:endParaRPr/>
          </a:p>
        </p:txBody>
      </p:sp>
      <p:sp>
        <p:nvSpPr>
          <p:cNvPr id="128" name="Google Shape;128;p1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30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Artifacts</a:t>
            </a:r>
            <a:r>
              <a:rPr lang="en" sz="3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objects made by humans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30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Primary Source Documents</a:t>
            </a:r>
            <a:r>
              <a:rPr lang="en" sz="3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created during the time period being studied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30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Secondary Source Documents</a:t>
            </a:r>
            <a:r>
              <a:rPr lang="en" sz="3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created about a time period.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endParaRPr sz="30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3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Examples?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4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Primary v. Secondary</a:t>
            </a:r>
            <a:endParaRPr/>
          </a:p>
        </p:txBody>
      </p:sp>
      <p:sp>
        <p:nvSpPr>
          <p:cNvPr id="134" name="Google Shape;134;p12"/>
          <p:cNvSpPr txBox="1">
            <a:spLocks noGrp="1"/>
          </p:cNvSpPr>
          <p:nvPr>
            <p:ph type="body" idx="1"/>
          </p:nvPr>
        </p:nvSpPr>
        <p:spPr>
          <a:xfrm>
            <a:off x="382350" y="1094605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80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Number 1-11 in your notebook. Write P for primary and S for secondary.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1. The Declaration of Independence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2. Wikipedia page about WWII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3. History Textbook </a:t>
            </a:r>
            <a:r>
              <a:rPr lang="en" sz="1500">
                <a:latin typeface="Georgia"/>
                <a:ea typeface="Georgia"/>
                <a:cs typeface="Georgia"/>
                <a:sym typeface="Georgia"/>
              </a:rPr>
              <a:t>about</a:t>
            </a: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Christopher Columbus’s journey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4. The diary of Anne Frank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5. Letter from a Japanese student who survived the atomic bomb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6. Book published in 1994 a</a:t>
            </a:r>
            <a:r>
              <a:rPr lang="en" sz="1500">
                <a:latin typeface="Georgia"/>
                <a:ea typeface="Georgia"/>
                <a:cs typeface="Georgia"/>
                <a:sym typeface="Georgia"/>
              </a:rPr>
              <a:t>bout the</a:t>
            </a: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1500" b="0" i="0" u="none" strike="noStrike" cap="non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Middle Passage.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7. A journal of a girl growing up in the 1950’s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8. Your Twitter handle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9. A student essay about religion in the United States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10. Video shot from a cell phone camera of the twin towers on 9/11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5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11. The picture of  the US troops putting the flag up at Iwo Jima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3"/>
          <p:cNvSpPr txBox="1">
            <a:spLocks noGrp="1"/>
          </p:cNvSpPr>
          <p:nvPr>
            <p:ph type="title"/>
          </p:nvPr>
        </p:nvSpPr>
        <p:spPr>
          <a:xfrm>
            <a:off x="393050" y="134253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4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Map Skills</a:t>
            </a:r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</a:pPr>
            <a:r>
              <a:rPr lang="en" sz="3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Latitude</a:t>
            </a:r>
            <a:endParaRPr/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Courier New"/>
              <a:buChar char="o"/>
            </a:pPr>
            <a:r>
              <a:rPr lang="en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lines run east and west but measure in degrees north and south of the equator</a:t>
            </a:r>
            <a:endParaRPr/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Courier New"/>
              <a:buChar char="o"/>
            </a:pPr>
            <a:r>
              <a:rPr lang="en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Also can be used to for climate zones</a:t>
            </a:r>
            <a:endParaRPr/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</a:pPr>
            <a:r>
              <a:rPr lang="en" sz="3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Longitude</a:t>
            </a:r>
            <a:endParaRPr/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Courier New"/>
              <a:buChar char="o"/>
            </a:pPr>
            <a:r>
              <a:rPr lang="en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lines run north and south but measure in degrees east and west of the prime meridian </a:t>
            </a:r>
            <a:endParaRPr/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Courier New"/>
              <a:buChar char="o"/>
            </a:pPr>
            <a:r>
              <a:rPr lang="en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also used to measure time zones</a:t>
            </a:r>
            <a:endParaRPr/>
          </a:p>
          <a:p>
            <a: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ymbol"/>
              <a:buChar char="▪"/>
            </a:pPr>
            <a:r>
              <a:rPr lang="en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1 hour= 15 degrees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1500" y="272275"/>
            <a:ext cx="6300999" cy="4598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4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Earliest Humans</a:t>
            </a:r>
            <a:endParaRPr/>
          </a:p>
        </p:txBody>
      </p:sp>
      <p:sp>
        <p:nvSpPr>
          <p:cNvPr id="162" name="Google Shape;162;p16"/>
          <p:cNvSpPr txBox="1">
            <a:spLocks noGrp="1"/>
          </p:cNvSpPr>
          <p:nvPr>
            <p:ph type="body" idx="1"/>
          </p:nvPr>
        </p:nvSpPr>
        <p:spPr>
          <a:xfrm>
            <a:off x="85550" y="1297775"/>
            <a:ext cx="6734400" cy="3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1800" b="0" i="0" u="none" strike="noStrike" cap="none">
                <a:solidFill>
                  <a:srgbClr val="274E13"/>
                </a:solidFill>
                <a:latin typeface="Georgia"/>
                <a:ea typeface="Georgia"/>
                <a:cs typeface="Georgia"/>
                <a:sym typeface="Georgia"/>
              </a:rPr>
              <a:t>Where have archeologists found the earliest evidence for human beings?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Humans originated in the Great Rift Valley of East Africa around 3 million years ago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Paleolithic Culture (Stone Age)- 2.5 million years ago      stone tools begin to be used</a:t>
            </a:r>
            <a:endParaRPr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</a:pPr>
            <a:r>
              <a:rPr lang="en" sz="1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1.5 million years ago first evidence of controlling       fire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lang="en" sz="1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Hunter Gatherers: food supply depended on hunting animals and collecting wild plants</a:t>
            </a:r>
            <a:endParaRPr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</a:pPr>
            <a:r>
              <a:rPr lang="en" sz="1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groups were nomadic, small, and highly mobile</a:t>
            </a:r>
            <a:endParaRPr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</a:pPr>
            <a:r>
              <a:rPr lang="en" sz="1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Started leaving Africa around 125,000 years ago</a:t>
            </a:r>
            <a:endParaRPr/>
          </a:p>
        </p:txBody>
      </p:sp>
      <p:pic>
        <p:nvPicPr>
          <p:cNvPr id="163" name="Google Shape;16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19950" y="42800"/>
            <a:ext cx="2151775" cy="2582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20550" y="2566400"/>
            <a:ext cx="2943825" cy="280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" sz="48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Migration out of Africa, Why?</a:t>
            </a:r>
            <a:endParaRPr/>
          </a:p>
        </p:txBody>
      </p:sp>
      <p:sp>
        <p:nvSpPr>
          <p:cNvPr id="170" name="Google Shape;170;p17"/>
          <p:cNvSpPr txBox="1">
            <a:spLocks noGrp="1"/>
          </p:cNvSpPr>
          <p:nvPr>
            <p:ph type="body" idx="1"/>
          </p:nvPr>
        </p:nvSpPr>
        <p:spPr>
          <a:xfrm>
            <a:off x="53475" y="1297775"/>
            <a:ext cx="1497000" cy="3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Georgia"/>
              <a:buAutoNum type="arabicPeriod"/>
            </a:pPr>
            <a:r>
              <a:rPr lang="en"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Competition with other humans</a:t>
            </a:r>
            <a:endParaRPr/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Georgia"/>
              <a:buAutoNum type="arabicPeriod"/>
            </a:pPr>
            <a:r>
              <a:rPr lang="en"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Following the animal herds</a:t>
            </a:r>
            <a:endParaRPr/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Georgia"/>
              <a:buAutoNum type="arabicPeriod"/>
            </a:pPr>
            <a:r>
              <a:rPr lang="en"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Human curiosity </a:t>
            </a:r>
            <a:endParaRPr/>
          </a:p>
        </p:txBody>
      </p:sp>
      <p:pic>
        <p:nvPicPr>
          <p:cNvPr id="171" name="Google Shape;17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4700" y="1103650"/>
            <a:ext cx="7171775" cy="3822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C6249-B205-48A2-93AD-8C9FC2F9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/>
              <a:t>Revolution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F01C7-2131-4086-BE39-4BBC7BE24A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400" dirty="0"/>
              <a:t>- With your neighbor brainstorm a definition or meaning of the word </a:t>
            </a:r>
            <a:r>
              <a:rPr lang="en-US" sz="2400" b="1" i="1" u="sng" dirty="0"/>
              <a:t>Revolution</a:t>
            </a:r>
            <a:r>
              <a:rPr lang="en-US" sz="2400" i="1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979335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</TotalTime>
  <Words>501</Words>
  <Application>Microsoft Office PowerPoint</Application>
  <PresentationFormat>On-screen Show (16:9)</PresentationFormat>
  <Paragraphs>66</Paragraphs>
  <Slides>13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Georgia</vt:lpstr>
      <vt:lpstr>Noto Symbol</vt:lpstr>
      <vt:lpstr>sketched</vt:lpstr>
      <vt:lpstr>Unit 1: River Valley Civilizations</vt:lpstr>
      <vt:lpstr>What is History?</vt:lpstr>
      <vt:lpstr>What kind of tools can a historian use?</vt:lpstr>
      <vt:lpstr>Primary v. Secondary</vt:lpstr>
      <vt:lpstr>Map Skills</vt:lpstr>
      <vt:lpstr>PowerPoint Presentation</vt:lpstr>
      <vt:lpstr>The Earliest Humans</vt:lpstr>
      <vt:lpstr>Migration out of Africa, Why?</vt:lpstr>
      <vt:lpstr>Revolution</vt:lpstr>
      <vt:lpstr>The Neolithic Revolution</vt:lpstr>
      <vt:lpstr>Rise of Civilization</vt:lpstr>
      <vt:lpstr>Crash Course World History: Agricultural Revolution </vt:lpstr>
      <vt:lpstr>First Civilizations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River Valley Civilizations</dc:title>
  <dc:creator>Benjamin</dc:creator>
  <cp:lastModifiedBy>Benjamin Clary</cp:lastModifiedBy>
  <cp:revision>8</cp:revision>
  <dcterms:modified xsi:type="dcterms:W3CDTF">2020-01-30T02:04:49Z</dcterms:modified>
</cp:coreProperties>
</file>